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6"/>
  </p:notesMasterIdLst>
  <p:handoutMasterIdLst>
    <p:handoutMasterId r:id="rId17"/>
  </p:handoutMasterIdLst>
  <p:sldIdLst>
    <p:sldId id="2549" r:id="rId2"/>
    <p:sldId id="2553" r:id="rId3"/>
    <p:sldId id="2552" r:id="rId4"/>
    <p:sldId id="2561" r:id="rId5"/>
    <p:sldId id="2551" r:id="rId6"/>
    <p:sldId id="2548" r:id="rId7"/>
    <p:sldId id="272" r:id="rId8"/>
    <p:sldId id="2558" r:id="rId9"/>
    <p:sldId id="2554" r:id="rId10"/>
    <p:sldId id="2537" r:id="rId11"/>
    <p:sldId id="270" r:id="rId12"/>
    <p:sldId id="2555" r:id="rId13"/>
    <p:sldId id="2562" r:id="rId14"/>
    <p:sldId id="2559" r:id="rId1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alena Oliveira" initials="MO" lastIdx="1" clrIdx="0">
    <p:extLst>
      <p:ext uri="{19B8F6BF-5375-455C-9EA6-DF929625EA0E}">
        <p15:presenceInfo xmlns:p15="http://schemas.microsoft.com/office/powerpoint/2012/main" userId="Madalena Oliv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34" autoAdjust="0"/>
  </p:normalViewPr>
  <p:slideViewPr>
    <p:cSldViewPr snapToGrid="0">
      <p:cViewPr varScale="1">
        <p:scale>
          <a:sx n="85" d="100"/>
          <a:sy n="85" d="100"/>
        </p:scale>
        <p:origin x="63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0T06:19:12.56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2B2192-0D79-4F89-BDAB-F68EEB70F90F}" type="datetime1">
              <a:rPr lang="pt-PT" smtClean="0"/>
              <a:t>10/05/2024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B6DE-16F8-4A8B-B3EB-532837DC1BA6}" type="datetime1">
              <a:rPr lang="pt-PT" smtClean="0"/>
              <a:pPr/>
              <a:t>10/05/2024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064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487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58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32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29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9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987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27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505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74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061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2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83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9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6D677-A33E-4740-95D8-23BCC9875448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PT" noProof="0"/>
              <a:t>Clique para editar o subtítulo</a:t>
            </a: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Triângulo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5" name="Triângulo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6" name="Triângulo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7" name="Triângulo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8" name="Triângulo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CF04B-403F-454B-991D-09629BFDA0F6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Triângulo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Triângulo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Triângulo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Forma livre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noProof="0"/>
              <a:t>Coloque o Título Aqui</a:t>
            </a:r>
          </a:p>
        </p:txBody>
      </p:sp>
      <p:sp>
        <p:nvSpPr>
          <p:cNvPr id="29" name="Marcador de Posição de Conteúdo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Estreitos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E444E-ECE4-4F25-8D64-641C7633EFA2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Retângulo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Triângulo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Triângulo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/>
              <a:t>Coloque o Título Aqui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Conteúdo Estreit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F3B06-D8D9-42E5-B7A1-9EA8B15AC2A7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6" name="Triângulo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Triângulo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13" name="Marcador de Posição da Imagem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Triângulo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 com Imagem e Nome do 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PT" noProof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DAE46-400D-42F2-9453-ABE48041306E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Coloque a Citação Aqui</a:t>
            </a:r>
          </a:p>
        </p:txBody>
      </p:sp>
      <p:sp>
        <p:nvSpPr>
          <p:cNvPr id="13" name="Triângulo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 o Títul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7" name="Triângulo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8" name="Triângulo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Coloque o Título Aqui</a:t>
            </a:r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 o Título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13" name="Triângulo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sp>
          <p:nvSpPr>
            <p:cNvPr id="14" name="Triângulo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</p:grp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Coloque o Título Aqui</a:t>
            </a:r>
          </a:p>
        </p:txBody>
      </p:sp>
      <p:sp>
        <p:nvSpPr>
          <p:cNvPr id="9" name="Triângulo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Horizonta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6" name="Marcador de Posição da Data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23648BDA-D51D-48DB-891B-6D2248BE7DA2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17" name="Marcador de Posição do Rodapé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8" name="Marcador de Posição do Número do Diapositivo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9" name="Título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20" name="Triângulo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1" name="Triângulo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Imagem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0DE787-3885-4CB9-A362-0B37F968FA11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1" name="Triâ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7" name="Forma livre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9" name="Triângulo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AD5347-4AAA-4F3E-A630-35AF7025EF9C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1" name="Triâ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ó 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D16DE0-AE15-499B-8EF2-DA1D70F8531A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1" name="Triâ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Br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88FD6-EDC7-40C8-9ED3-55FE2A2A5B3E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1" name="Triâ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6" name="Marcador de Posição de Conteúdo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o Título_Br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6CD05-97B5-4E66-9A9E-8058B58F5F9C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11" name="Triâ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26" name="Triângulo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sz="2400" noProof="0"/>
            </a:p>
          </p:txBody>
        </p:sp>
        <p:sp>
          <p:nvSpPr>
            <p:cNvPr id="15" name="Triângulo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sz="1400" noProof="0"/>
            </a:p>
          </p:txBody>
        </p:sp>
      </p:grp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3B0060-72A4-4BED-9E97-6EBAD924BDC8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11" name="Marcador de Posição do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sz="2400" noProof="0"/>
            </a:p>
          </p:txBody>
        </p:sp>
        <p:sp>
          <p:nvSpPr>
            <p:cNvPr id="21" name="Triângulo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sz="1400" noProof="0"/>
            </a:p>
          </p:txBody>
        </p:sp>
      </p:grpSp>
      <p:sp>
        <p:nvSpPr>
          <p:cNvPr id="22" name="Marcador de Posição do Texto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23" name="Marcador de Posição de Conteúdo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C0249-E4F8-453A-867B-BF9F01E4877E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7" name="Triângulo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Triângulo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COLOQUE O TÍTULO AQUI</a:t>
            </a:r>
          </a:p>
        </p:txBody>
      </p:sp>
      <p:sp>
        <p:nvSpPr>
          <p:cNvPr id="17" name="Marcador de Posição do Texto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PT" noProof="0"/>
              <a:t>Coloque o texto aqui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7704A707-8F56-46DE-9ED6-9C4F0E2D3C1C}" type="datetime1">
              <a:rPr lang="pt-PT" noProof="0" smtClean="0"/>
              <a:t>10/05/2024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40" y="645078"/>
            <a:ext cx="4567608" cy="3566160"/>
          </a:xfrm>
        </p:spPr>
        <p:txBody>
          <a:bodyPr rtlCol="0"/>
          <a:lstStyle/>
          <a:p>
            <a:pPr rtl="0"/>
            <a:r>
              <a:rPr lang="pt-PT" dirty="0">
                <a:latin typeface="Arial Nova" panose="020B0504020202020204" pitchFamily="34" charset="0"/>
              </a:rPr>
              <a:t>Podcasts de ciência em Portugal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PT" sz="2000" b="1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M</a:t>
            </a:r>
            <a:r>
              <a:rPr lang="pt-PT" sz="2000" b="1" cap="none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adalena</a:t>
            </a:r>
            <a:r>
              <a:rPr lang="pt-PT" sz="2000" b="1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PT" sz="2000" b="1" cap="none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Oliveira</a:t>
            </a:r>
            <a:endParaRPr lang="pt-PT" sz="2000" b="1" spc="0" dirty="0">
              <a:solidFill>
                <a:schemeClr val="accent6">
                  <a:lumMod val="60000"/>
                  <a:lumOff val="40000"/>
                </a:schemeClr>
              </a:solidFill>
              <a:latin typeface="Arial Nova" panose="020B0504020202020204" pitchFamily="34" charset="0"/>
            </a:endParaRPr>
          </a:p>
          <a:p>
            <a:pPr rtl="0"/>
            <a:r>
              <a:rPr lang="pt-PT" sz="1400" cap="none" spc="0" dirty="0">
                <a:latin typeface="Arial Nova" panose="020B0504020202020204" pitchFamily="34" charset="0"/>
              </a:rPr>
              <a:t>Centro de Estudos de Comunicação e Sociedade</a:t>
            </a:r>
            <a:r>
              <a:rPr lang="pt-PT" cap="none" dirty="0">
                <a:latin typeface="Arial Nova" panose="020B0504020202020204" pitchFamily="34" charset="0"/>
              </a:rPr>
              <a:t> </a:t>
            </a:r>
            <a:r>
              <a:rPr lang="pt-PT" sz="1400" cap="none" spc="0" dirty="0">
                <a:latin typeface="Arial Nova" panose="020B0504020202020204" pitchFamily="34" charset="0"/>
              </a:rPr>
              <a:t>Universidade do Minho</a:t>
            </a:r>
            <a:endParaRPr lang="pt-PT" sz="1400" spc="0" dirty="0">
              <a:latin typeface="Arial Nova" panose="020B0504020202020204" pitchFamily="34" charset="0"/>
            </a:endParaRPr>
          </a:p>
          <a:p>
            <a:pPr rtl="0"/>
            <a:endParaRPr lang="pt-PT" dirty="0"/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6D2F690D-8B6E-4D6F-939C-4E7B7104CD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r="14813"/>
          <a:stretch>
            <a:fillRect/>
          </a:stretch>
        </p:blipFill>
        <p:spPr>
          <a:xfrm>
            <a:off x="4930163" y="-9729"/>
            <a:ext cx="7261837" cy="687745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7070058-55BB-47D9-B060-4CAAF59CC1E5}"/>
              </a:ext>
            </a:extLst>
          </p:cNvPr>
          <p:cNvSpPr txBox="1"/>
          <p:nvPr/>
        </p:nvSpPr>
        <p:spPr>
          <a:xfrm>
            <a:off x="10847273" y="6581001"/>
            <a:ext cx="1344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Arial Nova" panose="020B0504020202020204" pitchFamily="34" charset="0"/>
              </a:rPr>
              <a:t>Imagens: </a:t>
            </a:r>
            <a:r>
              <a:rPr lang="pt-PT" sz="1200" dirty="0" err="1">
                <a:solidFill>
                  <a:schemeClr val="bg1"/>
                </a:solidFill>
                <a:latin typeface="Arial Nova" panose="020B0504020202020204" pitchFamily="34" charset="0"/>
              </a:rPr>
              <a:t>Freepik</a:t>
            </a:r>
            <a:endParaRPr lang="pt-PT" sz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>
                <a:latin typeface="Arial Nova" panose="020B0504020202020204" pitchFamily="34" charset="0"/>
              </a:rPr>
              <a:t>O interesse do campo da educação pelo podcast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87C772-5A9C-4939-AC82-0287FC03B985}"/>
              </a:ext>
            </a:extLst>
          </p:cNvPr>
          <p:cNvSpPr txBox="1"/>
          <p:nvPr/>
        </p:nvSpPr>
        <p:spPr>
          <a:xfrm>
            <a:off x="617080" y="736326"/>
            <a:ext cx="4459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50,9% </a:t>
            </a:r>
          </a:p>
          <a:p>
            <a:r>
              <a:rPr lang="pt-PT" sz="2400" dirty="0">
                <a:latin typeface="Arial Nova" panose="020B0504020202020204" pitchFamily="34" charset="0"/>
              </a:rPr>
              <a:t>da produção científica sobre podcast em Portugal e Espanha inscreve-se na área da </a:t>
            </a:r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Educação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B2EE93-C79F-4DDF-A28E-51C39FB79AC4}"/>
              </a:ext>
            </a:extLst>
          </p:cNvPr>
          <p:cNvSpPr txBox="1"/>
          <p:nvPr/>
        </p:nvSpPr>
        <p:spPr>
          <a:xfrm>
            <a:off x="617080" y="5907136"/>
            <a:ext cx="433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Arial Nova" panose="020B0504020202020204" pitchFamily="34" charset="0"/>
              </a:rPr>
              <a:t>García-Marín, D., Terol-Bolinches, R. &amp; Oliveira, M. (2023). </a:t>
            </a:r>
            <a:r>
              <a:rPr lang="pt-PT" sz="1200" dirty="0" err="1">
                <a:latin typeface="Arial Nova" panose="020B0504020202020204" pitchFamily="34" charset="0"/>
              </a:rPr>
              <a:t>Estudios</a:t>
            </a:r>
            <a:r>
              <a:rPr lang="pt-PT" sz="1200" dirty="0">
                <a:latin typeface="Arial Nova" panose="020B0504020202020204" pitchFamily="34" charset="0"/>
              </a:rPr>
              <a:t> </a:t>
            </a:r>
            <a:r>
              <a:rPr lang="es-ES" sz="1200" dirty="0">
                <a:latin typeface="Arial Nova" panose="020B0504020202020204" pitchFamily="34" charset="0"/>
              </a:rPr>
              <a:t>sobre pódcast: evolución, temas y perspectivas en la publicación científica en España y Portugal (Dialnet y RCAAP). </a:t>
            </a:r>
            <a:r>
              <a:rPr lang="es-ES" sz="1200" i="1" dirty="0">
                <a:latin typeface="Arial Nova" panose="020B0504020202020204" pitchFamily="34" charset="0"/>
              </a:rPr>
              <a:t>Ámbitos, 62, </a:t>
            </a:r>
            <a:r>
              <a:rPr lang="es-ES" sz="1200" dirty="0">
                <a:latin typeface="Arial Nova" panose="020B0504020202020204" pitchFamily="34" charset="0"/>
              </a:rPr>
              <a:t>11-30</a:t>
            </a:r>
            <a:endParaRPr lang="pt-PT" sz="1200" dirty="0"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4A2702-942A-453B-AC41-567C8A2CE211}"/>
              </a:ext>
            </a:extLst>
          </p:cNvPr>
          <p:cNvSpPr txBox="1"/>
          <p:nvPr/>
        </p:nvSpPr>
        <p:spPr>
          <a:xfrm>
            <a:off x="617080" y="3671199"/>
            <a:ext cx="4459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Potencial pedagógico do podcast</a:t>
            </a:r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m Minuto de Ciência por dia não sabes o bem que te fazia">
            <a:extLst>
              <a:ext uri="{FF2B5EF4-FFF2-40B4-BE49-F238E27FC236}">
                <a16:creationId xmlns:a16="http://schemas.microsoft.com/office/drawing/2014/main" id="{8E2ECDAF-7ED8-4826-8B9B-EB91DA95E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16020" r="24766" b="16977"/>
          <a:stretch/>
        </p:blipFill>
        <p:spPr bwMode="auto">
          <a:xfrm>
            <a:off x="785083" y="2146541"/>
            <a:ext cx="937130" cy="9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0 segundos de ciência">
            <a:extLst>
              <a:ext uri="{FF2B5EF4-FFF2-40B4-BE49-F238E27FC236}">
                <a16:creationId xmlns:a16="http://schemas.microsoft.com/office/drawing/2014/main" id="{0F241A93-2AE9-446F-AEC4-A9B3D50AD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2395" r="13223" b="668"/>
          <a:stretch/>
        </p:blipFill>
        <p:spPr bwMode="auto">
          <a:xfrm>
            <a:off x="1868229" y="2151795"/>
            <a:ext cx="937130" cy="9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Graus">
            <a:extLst>
              <a:ext uri="{FF2B5EF4-FFF2-40B4-BE49-F238E27FC236}">
                <a16:creationId xmlns:a16="http://schemas.microsoft.com/office/drawing/2014/main" id="{9FCFE9D1-1B6B-44FB-9FE0-D551A898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75" y="2146541"/>
            <a:ext cx="1230662" cy="9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icção Científica">
            <a:extLst>
              <a:ext uri="{FF2B5EF4-FFF2-40B4-BE49-F238E27FC236}">
                <a16:creationId xmlns:a16="http://schemas.microsoft.com/office/drawing/2014/main" id="{93B20B85-9D5C-4DD6-97B8-D138F4DF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12673"/>
          <a:stretch/>
        </p:blipFill>
        <p:spPr bwMode="auto">
          <a:xfrm>
            <a:off x="785083" y="1068331"/>
            <a:ext cx="937130" cy="9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iência Com Impacto">
            <a:extLst>
              <a:ext uri="{FF2B5EF4-FFF2-40B4-BE49-F238E27FC236}">
                <a16:creationId xmlns:a16="http://schemas.microsoft.com/office/drawing/2014/main" id="{9AAC6510-C039-4CDA-8B57-DD546AC6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46" y="1108532"/>
            <a:ext cx="1152867" cy="8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FAD437-5230-4554-87E4-18C1F6D53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80" y="3207897"/>
            <a:ext cx="962133" cy="9636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47EF22E-7E38-48CD-AB88-B2C884221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108" y="3189525"/>
            <a:ext cx="1019371" cy="10193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3DF47B2-BC24-4D92-8724-2EFB8CE87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447498"/>
              </a:clrFrom>
              <a:clrTo>
                <a:srgbClr val="44749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0346" y="3207897"/>
            <a:ext cx="1019372" cy="102575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04190E1-EA02-4488-BF55-2600420544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080" y="4305462"/>
            <a:ext cx="968162" cy="96363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0B9D7C-EE38-4B7A-A90D-EBBEC3B113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7186" y="1100688"/>
            <a:ext cx="1511165" cy="87172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74CA06A-8B7F-4FCD-A751-23ADFD96D3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3148" y="4305463"/>
            <a:ext cx="952211" cy="9636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C331AA4-C099-4377-828B-9CDA707D009E}"/>
              </a:ext>
            </a:extLst>
          </p:cNvPr>
          <p:cNvSpPr txBox="1"/>
          <p:nvPr/>
        </p:nvSpPr>
        <p:spPr>
          <a:xfrm>
            <a:off x="5470455" y="1901641"/>
            <a:ext cx="5266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Não são líderes de audiências!</a:t>
            </a:r>
          </a:p>
          <a:p>
            <a:endParaRPr lang="pt-PT" sz="2400" dirty="0">
              <a:latin typeface="Arial Nova" panose="020B0504020202020204" pitchFamily="34" charset="0"/>
            </a:endParaRPr>
          </a:p>
          <a:p>
            <a:r>
              <a:rPr lang="pt-PT" sz="2400" dirty="0">
                <a:latin typeface="Arial Nova" panose="020B0504020202020204" pitchFamily="34" charset="0"/>
              </a:rPr>
              <a:t>… mas também têm uma natureza pedagógica, de democratização do acesso ao conhecimento científico e de envolvimento dos cidadãos nos compromissos da ciência.</a:t>
            </a:r>
          </a:p>
          <a:p>
            <a:endParaRPr lang="pt-PT" sz="2400" dirty="0">
              <a:latin typeface="Arial Nova" panose="020B0504020202020204" pitchFamily="34" charset="0"/>
            </a:endParaRPr>
          </a:p>
          <a:p>
            <a:endParaRPr lang="pt-PT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>
                <a:latin typeface="Arial Nova" panose="020B0504020202020204" pitchFamily="34" charset="0"/>
              </a:rPr>
              <a:t>As “virtudes” do podcast de ciência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ADCB28-FE53-4476-B884-F4573D461B9F}"/>
              </a:ext>
            </a:extLst>
          </p:cNvPr>
          <p:cNvSpPr txBox="1"/>
          <p:nvPr/>
        </p:nvSpPr>
        <p:spPr>
          <a:xfrm>
            <a:off x="5828600" y="2459712"/>
            <a:ext cx="6210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Socialização de uma atividade de interesse público (</a:t>
            </a:r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democratização</a:t>
            </a:r>
            <a:r>
              <a:rPr lang="pt-PT" sz="2400" dirty="0">
                <a:latin typeface="Arial Nova" panose="020B05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Mobilização dos cidadãos (</a:t>
            </a:r>
            <a:r>
              <a:rPr lang="pt-PT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engagement</a:t>
            </a:r>
            <a:r>
              <a:rPr lang="pt-PT" sz="2400" dirty="0">
                <a:latin typeface="Arial Nova" panose="020B05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Adaptação a práticas de ‘consumo’ mediático </a:t>
            </a:r>
            <a:r>
              <a:rPr lang="pt-PT" sz="2400" i="1" dirty="0" err="1">
                <a:latin typeface="Arial Nova" panose="020B0504020202020204" pitchFamily="34" charset="0"/>
              </a:rPr>
              <a:t>on-demand</a:t>
            </a:r>
            <a:r>
              <a:rPr lang="pt-PT" sz="2400" i="1" dirty="0">
                <a:latin typeface="Arial Nova" panose="020B0504020202020204" pitchFamily="34" charset="0"/>
              </a:rPr>
              <a:t> </a:t>
            </a:r>
            <a:r>
              <a:rPr lang="pt-PT" sz="2400" dirty="0">
                <a:latin typeface="Arial Nova" panose="020B0504020202020204" pitchFamily="34" charset="0"/>
              </a:rPr>
              <a:t>(</a:t>
            </a:r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inovação</a:t>
            </a:r>
            <a:r>
              <a:rPr lang="pt-PT" sz="2400" dirty="0">
                <a:latin typeface="Arial Nova" panose="020B0504020202020204" pitchFamily="34" charset="0"/>
              </a:rPr>
              <a:t>)</a:t>
            </a:r>
            <a:endParaRPr lang="pt-PT" sz="2400" i="1" dirty="0">
              <a:latin typeface="Arial Nova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Possibilidade de criação de arquivos (</a:t>
            </a:r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memória</a:t>
            </a:r>
            <a:r>
              <a:rPr lang="pt-PT" sz="2400" dirty="0">
                <a:latin typeface="Arial Nova" panose="020B05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Criação de consciência pública sobre a relevância do investimento em ciência (</a:t>
            </a:r>
            <a:r>
              <a:rPr lang="pt-P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responsabilidade social</a:t>
            </a:r>
            <a:r>
              <a:rPr lang="pt-PT" sz="2400" dirty="0">
                <a:latin typeface="Arial Nova" panose="020B05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>
                <a:latin typeface="Arial Nova" panose="020B0504020202020204" pitchFamily="34" charset="0"/>
              </a:rPr>
              <a:t>Os desafios do podcast de ciência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ADCB28-FE53-4476-B884-F4573D461B9F}"/>
              </a:ext>
            </a:extLst>
          </p:cNvPr>
          <p:cNvSpPr txBox="1"/>
          <p:nvPr/>
        </p:nvSpPr>
        <p:spPr>
          <a:xfrm>
            <a:off x="5828600" y="2459712"/>
            <a:ext cx="6210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Formação de cientistas para adaptação de linguagem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Tradução de termos complexos em modos atrativos (o ouvido é muito exigente)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Investimento na produção (criação de uma indústria rentável)</a:t>
            </a:r>
          </a:p>
          <a:p>
            <a:pPr marL="285750" indent="-285750">
              <a:buFontTx/>
              <a:buChar char="-"/>
            </a:pPr>
            <a:r>
              <a:rPr lang="pt-PT" sz="2400" dirty="0">
                <a:latin typeface="Arial Nova" panose="020B0504020202020204" pitchFamily="34" charset="0"/>
              </a:rPr>
              <a:t>Criação de arquivos sistemáticos</a:t>
            </a:r>
          </a:p>
        </p:txBody>
      </p:sp>
    </p:spTree>
    <p:extLst>
      <p:ext uri="{BB962C8B-B14F-4D97-AF65-F5344CB8AC3E}">
        <p14:creationId xmlns:p14="http://schemas.microsoft.com/office/powerpoint/2010/main" val="58277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77" y="5409631"/>
            <a:ext cx="9086802" cy="910492"/>
          </a:xfrm>
        </p:spPr>
        <p:txBody>
          <a:bodyPr rtlCol="0">
            <a:normAutofit/>
          </a:bodyPr>
          <a:lstStyle/>
          <a:p>
            <a:pPr algn="r" rtl="0"/>
            <a:r>
              <a:rPr lang="pt-PT" sz="2800" dirty="0">
                <a:latin typeface="Arial Nova" panose="020B0504020202020204" pitchFamily="34" charset="0"/>
              </a:rPr>
              <a:t>madalena.oliveira@ics.uminho.pt</a:t>
            </a:r>
          </a:p>
        </p:txBody>
      </p:sp>
    </p:spTree>
    <p:extLst>
      <p:ext uri="{BB962C8B-B14F-4D97-AF65-F5344CB8AC3E}">
        <p14:creationId xmlns:p14="http://schemas.microsoft.com/office/powerpoint/2010/main" val="17065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398" y="-679888"/>
            <a:ext cx="3815484" cy="1858617"/>
          </a:xfrm>
        </p:spPr>
        <p:txBody>
          <a:bodyPr rtlCol="0"/>
          <a:lstStyle/>
          <a:p>
            <a:pPr rtl="0"/>
            <a:r>
              <a:rPr lang="pt-PT" dirty="0">
                <a:latin typeface="Arial Nova" panose="020B0504020202020204" pitchFamily="34" charset="0"/>
              </a:rPr>
              <a:t>2004</a:t>
            </a:r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FDD29B7D-AED7-4428-8494-23C6CD9598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16622"/>
          <a:stretch>
            <a:fillRect/>
          </a:stretch>
        </p:blipFill>
        <p:spPr/>
      </p:pic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7B72E8A7-18A4-4622-994E-51B58CD2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673" y="1332537"/>
            <a:ext cx="3815482" cy="2107095"/>
          </a:xfrm>
        </p:spPr>
        <p:txBody>
          <a:bodyPr/>
          <a:lstStyle/>
          <a:p>
            <a:pPr marL="0" indent="0">
              <a:buNone/>
            </a:pPr>
            <a:r>
              <a:rPr lang="pt-PT" dirty="0" err="1">
                <a:latin typeface="Arial Nova" panose="020B0504020202020204" pitchFamily="34" charset="0"/>
              </a:rPr>
              <a:t>Pod</a:t>
            </a:r>
            <a:r>
              <a:rPr lang="pt-PT" dirty="0">
                <a:latin typeface="Arial Nova" panose="020B0504020202020204" pitchFamily="34" charset="0"/>
              </a:rPr>
              <a:t> (</a:t>
            </a:r>
            <a:r>
              <a:rPr lang="pt-PT" dirty="0" err="1">
                <a:latin typeface="Arial Nova" panose="020B0504020202020204" pitchFamily="34" charset="0"/>
              </a:rPr>
              <a:t>Personal</a:t>
            </a:r>
            <a:r>
              <a:rPr lang="pt-PT" dirty="0">
                <a:latin typeface="Arial Nova" panose="020B0504020202020204" pitchFamily="34" charset="0"/>
              </a:rPr>
              <a:t> </a:t>
            </a:r>
            <a:r>
              <a:rPr lang="pt-PT" dirty="0" err="1">
                <a:latin typeface="Arial Nova" panose="020B0504020202020204" pitchFamily="34" charset="0"/>
              </a:rPr>
              <a:t>on</a:t>
            </a:r>
            <a:r>
              <a:rPr lang="pt-PT" dirty="0">
                <a:latin typeface="Arial Nova" panose="020B0504020202020204" pitchFamily="34" charset="0"/>
              </a:rPr>
              <a:t> </a:t>
            </a:r>
            <a:r>
              <a:rPr lang="pt-PT" dirty="0" err="1">
                <a:latin typeface="Arial Nova" panose="020B0504020202020204" pitchFamily="34" charset="0"/>
              </a:rPr>
              <a:t>Demand</a:t>
            </a:r>
            <a:r>
              <a:rPr lang="pt-PT" dirty="0">
                <a:latin typeface="Arial Nova" panose="020B0504020202020204" pitchFamily="34" charset="0"/>
              </a:rPr>
              <a:t>) + Cast (Broadcast)</a:t>
            </a:r>
          </a:p>
          <a:p>
            <a:pPr marL="0" indent="0">
              <a:buNone/>
            </a:pPr>
            <a:endParaRPr lang="pt-PT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pt-PT" dirty="0">
                <a:latin typeface="Arial Nova" panose="020B0504020202020204" pitchFamily="34" charset="0"/>
              </a:rPr>
              <a:t>Termo creditado pelo </a:t>
            </a:r>
            <a:r>
              <a:rPr lang="pt-PT" i="1" dirty="0">
                <a:latin typeface="Arial Nova" panose="020B0504020202020204" pitchFamily="34" charset="0"/>
              </a:rPr>
              <a:t>The </a:t>
            </a:r>
            <a:r>
              <a:rPr lang="pt-PT" i="1" dirty="0" err="1">
                <a:latin typeface="Arial Nova" panose="020B0504020202020204" pitchFamily="34" charset="0"/>
              </a:rPr>
              <a:t>Guardian</a:t>
            </a:r>
            <a:endParaRPr lang="pt-PT" dirty="0">
              <a:latin typeface="Arial Nova" panose="020B0504020202020204" pitchFamily="34" charset="0"/>
            </a:endParaRP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461B29E-B3E8-401F-9B20-07262EB3ADEE}"/>
              </a:ext>
            </a:extLst>
          </p:cNvPr>
          <p:cNvSpPr txBox="1">
            <a:spLocks/>
          </p:cNvSpPr>
          <p:nvPr/>
        </p:nvSpPr>
        <p:spPr>
          <a:xfrm>
            <a:off x="53635" y="1965773"/>
            <a:ext cx="4845068" cy="1858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i="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O conceito</a:t>
            </a:r>
            <a:endParaRPr lang="pt-PT" sz="4000" dirty="0">
              <a:latin typeface="Arial Nova" panose="020B05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8E4896-D97B-49CE-A65B-7C35D7A8C119}"/>
              </a:ext>
            </a:extLst>
          </p:cNvPr>
          <p:cNvSpPr txBox="1"/>
          <p:nvPr/>
        </p:nvSpPr>
        <p:spPr>
          <a:xfrm>
            <a:off x="7315201" y="3914875"/>
            <a:ext cx="4426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 Nova" panose="020B0504020202020204" pitchFamily="34" charset="0"/>
              </a:rPr>
              <a:t>Começa por ser um termo que se refere, antes de mais, a um </a:t>
            </a:r>
            <a:r>
              <a:rPr lang="pt-P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formato de transmissão</a:t>
            </a:r>
            <a:r>
              <a:rPr lang="pt-PT" dirty="0">
                <a:solidFill>
                  <a:schemeClr val="bg1"/>
                </a:solidFill>
                <a:latin typeface="Arial Nova" panose="020B0504020202020204" pitchFamily="34" charset="0"/>
              </a:rPr>
              <a:t>. Hoje, porém, falamos de um conceito mais complexo, por vezes sinónimo de </a:t>
            </a:r>
            <a:r>
              <a:rPr lang="pt-P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programa</a:t>
            </a:r>
            <a:r>
              <a:rPr lang="pt-PT" dirty="0">
                <a:solidFill>
                  <a:schemeClr val="bg1"/>
                </a:solidFill>
                <a:latin typeface="Arial Nova" panose="020B0504020202020204" pitchFamily="34" charset="0"/>
              </a:rPr>
              <a:t> ou </a:t>
            </a:r>
            <a:r>
              <a:rPr lang="pt-P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série episódica de ficheiros áudio</a:t>
            </a:r>
            <a:r>
              <a:rPr lang="pt-PT" dirty="0">
                <a:solidFill>
                  <a:schemeClr val="bg1"/>
                </a:solidFill>
                <a:latin typeface="Arial Nova" panose="020B0504020202020204" pitchFamily="34" charset="0"/>
              </a:rPr>
              <a:t>. </a:t>
            </a:r>
          </a:p>
          <a:p>
            <a:endParaRPr lang="pt-P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pt-PT" dirty="0">
                <a:solidFill>
                  <a:schemeClr val="bg1"/>
                </a:solidFill>
                <a:latin typeface="Arial Nova" panose="020B0504020202020204" pitchFamily="34" charset="0"/>
              </a:rPr>
              <a:t>Também tomado como uma forma de “</a:t>
            </a:r>
            <a:r>
              <a:rPr lang="pt-P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remediação” da rádio</a:t>
            </a: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A98E4801-A9F7-44CA-BE2A-B93B7AE615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1" y="-331756"/>
            <a:ext cx="4845068" cy="1858617"/>
          </a:xfrm>
        </p:spPr>
        <p:txBody>
          <a:bodyPr rtlCol="0">
            <a:noAutofit/>
          </a:bodyPr>
          <a:lstStyle/>
          <a:p>
            <a:pPr rtl="0"/>
            <a:r>
              <a:rPr lang="pt-PT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“Consumo” </a:t>
            </a:r>
            <a:br>
              <a:rPr lang="pt-PT" sz="40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pt-PT" sz="2800" dirty="0">
                <a:solidFill>
                  <a:schemeClr val="bg1"/>
                </a:solidFill>
                <a:latin typeface="Arial Nova" panose="020B0504020202020204" pitchFamily="34" charset="0"/>
              </a:rPr>
              <a:t>de podcast em Portugal</a:t>
            </a:r>
            <a:endParaRPr lang="pt-PT" sz="4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055D9A-9565-499A-9C5F-3E6F933D5D96}"/>
              </a:ext>
            </a:extLst>
          </p:cNvPr>
          <p:cNvSpPr txBox="1"/>
          <p:nvPr/>
        </p:nvSpPr>
        <p:spPr>
          <a:xfrm>
            <a:off x="6708622" y="53293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2023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2C7582-F56C-40D2-8D30-2C7742EAF147}"/>
              </a:ext>
            </a:extLst>
          </p:cNvPr>
          <p:cNvSpPr txBox="1"/>
          <p:nvPr/>
        </p:nvSpPr>
        <p:spPr>
          <a:xfrm>
            <a:off x="6663743" y="1201066"/>
            <a:ext cx="5038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Arial Nova" panose="020B0504020202020204" pitchFamily="34" charset="0"/>
              </a:rPr>
              <a:t>O ano em que mais pessoas ouviram podcasts em Portugal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D889EC-6F74-4032-ADF0-2A68AD97D588}"/>
              </a:ext>
            </a:extLst>
          </p:cNvPr>
          <p:cNvSpPr txBox="1"/>
          <p:nvPr/>
        </p:nvSpPr>
        <p:spPr>
          <a:xfrm>
            <a:off x="6708622" y="3769797"/>
            <a:ext cx="4993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Arial Nova" panose="020B0504020202020204" pitchFamily="34" charset="0"/>
              </a:rPr>
              <a:t>O que significa falar de um meio/produto/formato </a:t>
            </a:r>
            <a:r>
              <a:rPr lang="pt-P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ainda em crescimento</a:t>
            </a:r>
            <a:r>
              <a:rPr lang="pt-PT" sz="2000" dirty="0">
                <a:latin typeface="Arial Nova" panose="020B0504020202020204" pitchFamily="34" charset="0"/>
              </a:rPr>
              <a:t>, com </a:t>
            </a:r>
            <a:r>
              <a:rPr lang="pt-P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tendências de expansão</a:t>
            </a:r>
            <a:r>
              <a:rPr lang="pt-PT" sz="2000" dirty="0">
                <a:latin typeface="Arial Nova" panose="020B0504020202020204" pitchFamily="34" charset="0"/>
              </a:rPr>
              <a:t>, talvez em linha com o que tem acontecido com o suporte áudio em geral. </a:t>
            </a:r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A98E4801-A9F7-44CA-BE2A-B93B7AE615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1" y="-331756"/>
            <a:ext cx="4845068" cy="1858617"/>
          </a:xfrm>
        </p:spPr>
        <p:txBody>
          <a:bodyPr rtlCol="0">
            <a:noAutofit/>
          </a:bodyPr>
          <a:lstStyle/>
          <a:p>
            <a:pPr rtl="0"/>
            <a:r>
              <a:rPr lang="pt-PT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“Consumo” </a:t>
            </a:r>
            <a:br>
              <a:rPr lang="pt-PT" sz="40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pt-PT" sz="2800" dirty="0">
                <a:solidFill>
                  <a:schemeClr val="bg1"/>
                </a:solidFill>
                <a:latin typeface="Arial Nova" panose="020B0504020202020204" pitchFamily="34" charset="0"/>
              </a:rPr>
              <a:t>de podcast em Portugal</a:t>
            </a:r>
            <a:endParaRPr lang="pt-PT" sz="4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03B18B-E724-47C1-B47E-653C790183A2}"/>
              </a:ext>
            </a:extLst>
          </p:cNvPr>
          <p:cNvSpPr txBox="1"/>
          <p:nvPr/>
        </p:nvSpPr>
        <p:spPr>
          <a:xfrm>
            <a:off x="740496" y="6138248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  <a:latin typeface="Arial Nova" panose="020B0504020202020204" pitchFamily="34" charset="0"/>
              </a:rPr>
              <a:t>Dados de março de 2024</a:t>
            </a:r>
          </a:p>
          <a:p>
            <a:pPr algn="ctr"/>
            <a:r>
              <a:rPr lang="pt-PT" sz="1400" dirty="0">
                <a:solidFill>
                  <a:schemeClr val="bg1"/>
                </a:solidFill>
                <a:latin typeface="Arial Nova" panose="020B0504020202020204" pitchFamily="34" charset="0"/>
              </a:rPr>
              <a:t>Estudo da GFK </a:t>
            </a:r>
            <a:r>
              <a:rPr lang="pt-P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Metris</a:t>
            </a:r>
            <a:endParaRPr lang="pt-PT" sz="14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055D9A-9565-499A-9C5F-3E6F933D5D96}"/>
              </a:ext>
            </a:extLst>
          </p:cNvPr>
          <p:cNvSpPr txBox="1"/>
          <p:nvPr/>
        </p:nvSpPr>
        <p:spPr>
          <a:xfrm>
            <a:off x="6708622" y="532933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+ 33% </a:t>
            </a:r>
            <a:r>
              <a:rPr lang="pt-PT" sz="2800" b="1" dirty="0">
                <a:latin typeface="Arial Nova" panose="020B0504020202020204" pitchFamily="34" charset="0"/>
              </a:rPr>
              <a:t>nos últimos 6 meses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2C7582-F56C-40D2-8D30-2C7742EAF147}"/>
              </a:ext>
            </a:extLst>
          </p:cNvPr>
          <p:cNvSpPr txBox="1"/>
          <p:nvPr/>
        </p:nvSpPr>
        <p:spPr>
          <a:xfrm>
            <a:off x="6708622" y="1302413"/>
            <a:ext cx="503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34% </a:t>
            </a:r>
            <a:r>
              <a:rPr lang="pt-PT" sz="2400" b="1" dirty="0">
                <a:latin typeface="Arial Nova" panose="020B0504020202020204" pitchFamily="34" charset="0"/>
              </a:rPr>
              <a:t>dos inquiridos com exposição diária média de 1h10m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69453D-DA21-44C1-A191-5283877127DA}"/>
              </a:ext>
            </a:extLst>
          </p:cNvPr>
          <p:cNvSpPr txBox="1"/>
          <p:nvPr/>
        </p:nvSpPr>
        <p:spPr>
          <a:xfrm>
            <a:off x="6708622" y="2441225"/>
            <a:ext cx="503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83% </a:t>
            </a:r>
            <a:r>
              <a:rPr lang="pt-PT" sz="2400" b="1" dirty="0">
                <a:latin typeface="Arial Nova" panose="020B0504020202020204" pitchFamily="34" charset="0"/>
              </a:rPr>
              <a:t>dos inquiridos escutam no telemóvel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5B6940-3A3B-4E3B-9118-B91511060586}"/>
              </a:ext>
            </a:extLst>
          </p:cNvPr>
          <p:cNvSpPr txBox="1"/>
          <p:nvPr/>
        </p:nvSpPr>
        <p:spPr>
          <a:xfrm>
            <a:off x="6708622" y="3575381"/>
            <a:ext cx="503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58% </a:t>
            </a:r>
            <a:r>
              <a:rPr lang="pt-PT" sz="2400" b="1" dirty="0">
                <a:latin typeface="Arial Nova" panose="020B0504020202020204" pitchFamily="34" charset="0"/>
              </a:rPr>
              <a:t>dos inquiridos ouvem podcasts na totalidade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FA8785-95ED-4F5C-994B-111919F7051B}"/>
              </a:ext>
            </a:extLst>
          </p:cNvPr>
          <p:cNvSpPr txBox="1"/>
          <p:nvPr/>
        </p:nvSpPr>
        <p:spPr>
          <a:xfrm>
            <a:off x="6708622" y="4663628"/>
            <a:ext cx="503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65% </a:t>
            </a:r>
            <a:r>
              <a:rPr lang="pt-PT" sz="2400" b="1" dirty="0">
                <a:latin typeface="Arial Nova" panose="020B0504020202020204" pitchFamily="34" charset="0"/>
              </a:rPr>
              <a:t>dos inquiridos ouvem podcasts nacionais</a:t>
            </a:r>
            <a:endParaRPr lang="pt-PT" sz="3600" b="1" dirty="0">
              <a:latin typeface="Arial Nova" panose="020B05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C8CEF8-E062-464B-B526-64EC53BA5559}"/>
              </a:ext>
            </a:extLst>
          </p:cNvPr>
          <p:cNvSpPr txBox="1"/>
          <p:nvPr/>
        </p:nvSpPr>
        <p:spPr>
          <a:xfrm>
            <a:off x="5458351" y="6138248"/>
            <a:ext cx="628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Arial Nova" panose="020B0504020202020204" pitchFamily="34" charset="0"/>
              </a:rPr>
              <a:t>Inquiridos 800 indivíduos com 16 ou mais anos de idade, residentes em Portugal e que ouvem podcasts pelo menos uma vez por mês</a:t>
            </a:r>
          </a:p>
        </p:txBody>
      </p:sp>
    </p:spTree>
    <p:extLst>
      <p:ext uri="{BB962C8B-B14F-4D97-AF65-F5344CB8AC3E}">
        <p14:creationId xmlns:p14="http://schemas.microsoft.com/office/powerpoint/2010/main" val="30421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0FEB38D-85AD-EB41-9EC1-E966F44A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 sz="6600" dirty="0">
                <a:latin typeface="Arial Nova" panose="020B0504020202020204" pitchFamily="34" charset="0"/>
              </a:rPr>
              <a:t>Da imagem para o som</a:t>
            </a:r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12784EDB-5749-4759-932F-605158E5F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4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54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PT" sz="3600" dirty="0"/>
              <a:t>"</a:t>
            </a:r>
            <a:r>
              <a:rPr lang="pt-PT" sz="3600" dirty="0">
                <a:solidFill>
                  <a:schemeClr val="bg1"/>
                </a:solidFill>
                <a:latin typeface="NewsGotT" pitchFamily="2" charset="0"/>
              </a:rPr>
              <a:t>“O mundo moderno é sobretudo um fenómeno visto. (…) A cultura ocidental é basicamente centrada no olho.”</a:t>
            </a:r>
            <a:br>
              <a:rPr lang="pt-PT" sz="3600" dirty="0"/>
            </a:br>
            <a:br>
              <a:rPr lang="pt-PT" sz="2000" dirty="0">
                <a:solidFill>
                  <a:srgbClr val="C5AE76"/>
                </a:solidFill>
              </a:rPr>
            </a:br>
            <a:r>
              <a:rPr lang="pt-PT" sz="2400" cap="small" dirty="0">
                <a:solidFill>
                  <a:schemeClr val="accent1"/>
                </a:solidFill>
                <a:latin typeface="Arial Nova" panose="020B0504020202020204" pitchFamily="34" charset="0"/>
              </a:rPr>
              <a:t>Chris </a:t>
            </a:r>
            <a:r>
              <a:rPr lang="pt-PT" sz="2400" cap="small" dirty="0" err="1">
                <a:solidFill>
                  <a:schemeClr val="accent1"/>
                </a:solidFill>
                <a:latin typeface="Arial Nova" panose="020B0504020202020204" pitchFamily="34" charset="0"/>
              </a:rPr>
              <a:t>Jenks</a:t>
            </a:r>
            <a:r>
              <a:rPr lang="pt-PT" sz="2400" cap="small" dirty="0">
                <a:solidFill>
                  <a:schemeClr val="accent1"/>
                </a:solidFill>
                <a:latin typeface="Arial Nova" panose="020B0504020202020204" pitchFamily="34" charset="0"/>
              </a:rPr>
              <a:t>, </a:t>
            </a:r>
            <a:r>
              <a:rPr lang="pt-PT" sz="2400" i="1" cap="small" dirty="0">
                <a:solidFill>
                  <a:schemeClr val="accent1"/>
                </a:solidFill>
                <a:latin typeface="Arial Nova" panose="020B0504020202020204" pitchFamily="34" charset="0"/>
              </a:rPr>
              <a:t>Visual </a:t>
            </a:r>
            <a:r>
              <a:rPr lang="pt-PT" sz="2400" i="1" cap="small" dirty="0" err="1">
                <a:solidFill>
                  <a:schemeClr val="accent1"/>
                </a:solidFill>
                <a:latin typeface="Arial Nova" panose="020B0504020202020204" pitchFamily="34" charset="0"/>
              </a:rPr>
              <a:t>Culture</a:t>
            </a:r>
            <a:endParaRPr lang="pt-PT" cap="small" dirty="0">
              <a:latin typeface="Arial Nova" panose="020B0504020202020204" pitchFamily="34" charset="0"/>
            </a:endParaRP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DE091E84-EC4A-450E-BC4C-A29D99C42D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18333"/>
          <a:stretch>
            <a:fillRect/>
          </a:stretch>
        </p:blipFill>
        <p:spPr>
          <a:xfrm>
            <a:off x="4593265" y="0"/>
            <a:ext cx="7598735" cy="6858000"/>
          </a:xfrm>
        </p:spPr>
      </p:pic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3343450"/>
            <a:ext cx="10452848" cy="272816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PT" sz="3300" dirty="0">
                <a:latin typeface="Arial Nova" panose="020B0504020202020204" pitchFamily="34" charset="0"/>
              </a:rPr>
              <a:t>…os processos de alfabetização acentuam muito mais as competências visuais do que as competências auditivas</a:t>
            </a:r>
          </a:p>
          <a:p>
            <a:pPr marL="0" indent="0">
              <a:buNone/>
            </a:pPr>
            <a:r>
              <a:rPr lang="pt-PT" sz="3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Peter Lewis</a:t>
            </a:r>
          </a:p>
          <a:p>
            <a:pPr marL="0" indent="0" rtl="0">
              <a:buNone/>
            </a:pPr>
            <a:endParaRPr lang="pt-PT" dirty="0"/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3BC451F8-3639-4EA2-B3A9-25C25B9C80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9" b="33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8"/>
            <a:ext cx="10452849" cy="5310727"/>
          </a:xfrm>
        </p:spPr>
        <p:txBody>
          <a:bodyPr rtlCol="0" anchor="ctr">
            <a:normAutofit/>
          </a:bodyPr>
          <a:lstStyle/>
          <a:p>
            <a:pPr rtl="0"/>
            <a:r>
              <a:rPr lang="pt-PT" dirty="0">
                <a:solidFill>
                  <a:srgbClr val="FFFEFF"/>
                </a:solidFill>
                <a:latin typeface="Arial Nova" panose="020B0504020202020204" pitchFamily="34" charset="0"/>
              </a:rPr>
              <a:t>Isso significa que comunicar ciência num suporte exclusivamente sonoro é menos atrativo? Ou menos eficaz?</a:t>
            </a: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pt-PT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NÃO!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784" y="793580"/>
            <a:ext cx="4330921" cy="527083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PT" sz="2400" dirty="0">
                <a:latin typeface="Arial Nova" panose="020B0504020202020204" pitchFamily="34" charset="0"/>
              </a:rPr>
              <a:t>O som é…</a:t>
            </a:r>
          </a:p>
          <a:p>
            <a:pPr marL="0" indent="0" rtl="0">
              <a:buNone/>
            </a:pPr>
            <a:r>
              <a:rPr lang="pt-PT" sz="2400" dirty="0">
                <a:latin typeface="Arial Nova" panose="020B0504020202020204" pitchFamily="34" charset="0"/>
              </a:rPr>
              <a:t>intimista</a:t>
            </a:r>
          </a:p>
          <a:p>
            <a:pPr marL="0" indent="0" rtl="0">
              <a:buNone/>
            </a:pPr>
            <a:r>
              <a:rPr lang="pt-PT" sz="2400" dirty="0">
                <a:latin typeface="Arial Nova" panose="020B0504020202020204" pitchFamily="34" charset="0"/>
              </a:rPr>
              <a:t>imaginativo (cria imagens mentais)</a:t>
            </a:r>
          </a:p>
          <a:p>
            <a:pPr marL="0" indent="0" rtl="0">
              <a:buNone/>
            </a:pPr>
            <a:r>
              <a:rPr lang="pt-PT" sz="2400" dirty="0">
                <a:latin typeface="Arial Nova" panose="020B0504020202020204" pitchFamily="34" charset="0"/>
              </a:rPr>
              <a:t>interioriza (a imagem exterioriza)</a:t>
            </a:r>
          </a:p>
          <a:p>
            <a:pPr marL="0" indent="0" rtl="0">
              <a:buNone/>
            </a:pPr>
            <a:r>
              <a:rPr lang="pt-PT" sz="2400" dirty="0">
                <a:latin typeface="Arial Nova" panose="020B0504020202020204" pitchFamily="34" charset="0"/>
              </a:rPr>
              <a:t>criativo (“mostra” o que a imagem pode esconder)</a:t>
            </a:r>
          </a:p>
        </p:txBody>
      </p:sp>
      <p:pic>
        <p:nvPicPr>
          <p:cNvPr id="11" name="Marcador de Posição da Imagem 10">
            <a:extLst>
              <a:ext uri="{FF2B5EF4-FFF2-40B4-BE49-F238E27FC236}">
                <a16:creationId xmlns:a16="http://schemas.microsoft.com/office/drawing/2014/main" id="{341E6C14-155C-45AB-A34B-F5053E95C2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 b="4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47_TF11344857_Win32" id="{79DF082B-906B-47BA-BC5B-99BD340017B0}" vid="{8155EF33-E329-4957-8B01-B4D3A44A3A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para conferências com design geométrico</Template>
  <TotalTime>1183</TotalTime>
  <Words>548</Words>
  <Application>Microsoft Office PowerPoint</Application>
  <PresentationFormat>Ecrã Panorâmico</PresentationFormat>
  <Paragraphs>70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Calibri</vt:lpstr>
      <vt:lpstr>Garamond</vt:lpstr>
      <vt:lpstr>NewsGotT</vt:lpstr>
      <vt:lpstr>RetrospectVTI</vt:lpstr>
      <vt:lpstr>Podcasts de ciência em Portugal</vt:lpstr>
      <vt:lpstr>2004</vt:lpstr>
      <vt:lpstr>“Consumo”  de podcast em Portugal</vt:lpstr>
      <vt:lpstr>“Consumo”  de podcast em Portugal</vt:lpstr>
      <vt:lpstr>Da imagem para o som</vt:lpstr>
      <vt:lpstr>"“O mundo moderno é sobretudo um fenómeno visto. (…) A cultura ocidental é basicamente centrada no olho.”  Chris Jenks, Visual Culture</vt:lpstr>
      <vt:lpstr>Apresentação do PowerPoint</vt:lpstr>
      <vt:lpstr>Isso significa que comunicar ciência num suporte exclusivamente sonoro é menos atrativo? Ou menos eficaz?</vt:lpstr>
      <vt:lpstr>NÃO!</vt:lpstr>
      <vt:lpstr>O interesse do campo da educação pelo podcast</vt:lpstr>
      <vt:lpstr>Apresentação do PowerPoint</vt:lpstr>
      <vt:lpstr>As “virtudes” do podcast de ciência</vt:lpstr>
      <vt:lpstr>Os desafios do podcast de ciência</vt:lpstr>
      <vt:lpstr>madalena.oliveira@ics.uminho.pt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Podcasts de ciência em Portugal</dc:title>
  <dc:creator>Madalena Oliveira</dc:creator>
  <cp:lastModifiedBy>Madalena Oliveira</cp:lastModifiedBy>
  <cp:revision>17</cp:revision>
  <dcterms:created xsi:type="dcterms:W3CDTF">2024-05-07T16:04:41Z</dcterms:created>
  <dcterms:modified xsi:type="dcterms:W3CDTF">2024-05-10T06:44:36Z</dcterms:modified>
</cp:coreProperties>
</file>